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12" r:id="rId1"/>
    <p:sldMasterId id="2147483836" r:id="rId2"/>
    <p:sldMasterId id="2147483884" r:id="rId3"/>
  </p:sldMasterIdLst>
  <p:notesMasterIdLst>
    <p:notesMasterId r:id="rId32"/>
  </p:notesMasterIdLst>
  <p:sldIdLst>
    <p:sldId id="256" r:id="rId4"/>
    <p:sldId id="257" r:id="rId5"/>
    <p:sldId id="258" r:id="rId6"/>
    <p:sldId id="298" r:id="rId7"/>
    <p:sldId id="269" r:id="rId8"/>
    <p:sldId id="300" r:id="rId9"/>
    <p:sldId id="303" r:id="rId10"/>
    <p:sldId id="304" r:id="rId11"/>
    <p:sldId id="305" r:id="rId12"/>
    <p:sldId id="306" r:id="rId13"/>
    <p:sldId id="307" r:id="rId14"/>
    <p:sldId id="271" r:id="rId15"/>
    <p:sldId id="272" r:id="rId16"/>
    <p:sldId id="274" r:id="rId17"/>
    <p:sldId id="278" r:id="rId18"/>
    <p:sldId id="275" r:id="rId19"/>
    <p:sldId id="280" r:id="rId20"/>
    <p:sldId id="285" r:id="rId21"/>
    <p:sldId id="287" r:id="rId22"/>
    <p:sldId id="295" r:id="rId23"/>
    <p:sldId id="292" r:id="rId24"/>
    <p:sldId id="294" r:id="rId25"/>
    <p:sldId id="296" r:id="rId26"/>
    <p:sldId id="297" r:id="rId27"/>
    <p:sldId id="308" r:id="rId28"/>
    <p:sldId id="299" r:id="rId29"/>
    <p:sldId id="265" r:id="rId30"/>
    <p:sldId id="30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7331" autoAdjust="0"/>
  </p:normalViewPr>
  <p:slideViewPr>
    <p:cSldViewPr snapToGrid="0">
      <p:cViewPr varScale="1">
        <p:scale>
          <a:sx n="109" d="100"/>
          <a:sy n="109" d="100"/>
        </p:scale>
        <p:origin x="629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F6289-8E99-4631-85B6-439E6DD6AED2}" type="datetimeFigureOut">
              <a:rPr lang="de-DE" smtClean="0"/>
              <a:t>20.01.2019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04082-1A49-4012-95C6-FAC55E9945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20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Eigentlicher</a:t>
            </a:r>
            <a:r>
              <a:rPr lang="de-DE" baseline="0" dirty="0"/>
              <a:t> Titel Thesis</a:t>
            </a:r>
          </a:p>
          <a:p>
            <a:r>
              <a:rPr lang="de-DE" baseline="0" dirty="0"/>
              <a:t>Fokus hier auf Clusteranalysen (interessanter für Zuhörer)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45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1.)</a:t>
            </a:r>
            <a:r>
              <a:rPr lang="de-DE" baseline="0" dirty="0"/>
              <a:t> Verständnis / Kenntnis der Daten</a:t>
            </a:r>
            <a:endParaRPr lang="de-DE" dirty="0"/>
          </a:p>
          <a:p>
            <a:endParaRPr lang="de-DE" dirty="0"/>
          </a:p>
          <a:p>
            <a:r>
              <a:rPr lang="de-DE" dirty="0"/>
              <a:t>Iteratives Vorgehen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599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Vorstellung der wichtigsten Schritte (grob,</a:t>
            </a:r>
            <a:r>
              <a:rPr lang="de-DE" baseline="0" dirty="0"/>
              <a:t> nicht alle)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Visuell anhand Bilder (besseres Verständnis)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Vorstellung des WAS, weniger des WIE (Zeit)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16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Trajektorien:</a:t>
            </a:r>
            <a:r>
              <a:rPr lang="de-DE" baseline="0" dirty="0"/>
              <a:t> Nur Positionsinformationen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</a:t>
            </a:r>
            <a:r>
              <a:rPr lang="de-DE" baseline="0" dirty="0"/>
              <a:t> einzelner Fußgänger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209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Bewegungsmuster</a:t>
            </a:r>
            <a:r>
              <a:rPr lang="de-DE" baseline="0" dirty="0"/>
              <a:t> ^= </a:t>
            </a:r>
            <a:r>
              <a:rPr lang="de-DE" baseline="0" dirty="0" err="1"/>
              <a:t>opt</a:t>
            </a:r>
            <a:r>
              <a:rPr lang="de-DE" baseline="0" dirty="0"/>
              <a:t>. Fahrspur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Jedes Cluster beschreibt ein mehrfach vorkommendes Bewegungsmuster im Straßenabschnitt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501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057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de-DE" dirty="0"/>
              <a:t>TODO:</a:t>
            </a:r>
            <a:r>
              <a:rPr lang="de-DE" baseline="0" dirty="0"/>
              <a:t> Austauschen des Bildes (Bild mit nur einer Spur)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62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351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Bestimmung</a:t>
            </a:r>
            <a:r>
              <a:rPr lang="de-DE" baseline="0" dirty="0"/>
              <a:t> paralleler Fahrspuren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Berechnung des mittleren Abstandes zwischen parallelen Bahnen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Fallback</a:t>
            </a:r>
            <a:r>
              <a:rPr lang="de-DE" baseline="0" dirty="0"/>
              <a:t> auf Standardbreite, wenn keine parallele Spur existiert (basierend auf deutschen Richtlinien für Anlage von Autobahnen und Landstraßen)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612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Wichtigste Schritte</a:t>
            </a:r>
            <a:r>
              <a:rPr lang="de-DE" baseline="0" dirty="0"/>
              <a:t> hiernach abgeschlossen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Optimierung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Anlegen der Spuren in Datenformat der </a:t>
            </a:r>
            <a:r>
              <a:rPr lang="de-DE" baseline="0" dirty="0" err="1"/>
              <a:t>Vehicle-Tracker</a:t>
            </a:r>
            <a:r>
              <a:rPr lang="de-DE" baseline="0" dirty="0"/>
              <a:t> Applikation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133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347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23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Vortrag mit Details</a:t>
            </a:r>
            <a:r>
              <a:rPr lang="de-DE" baseline="0" dirty="0"/>
              <a:t> zum Projekt MEC-View heute Mittag (ganzer Block ab 15:00 Uhr)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Bislang Fahrspur-Definition</a:t>
            </a:r>
            <a:r>
              <a:rPr lang="de-DE" baseline="0" dirty="0"/>
              <a:t> manuell (aufwendig wenn viele Spuren, Kreuzungen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Visuell: Anfällig aufgrund von Verdeckungen, schlechten Belichtungsverhältnissen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Trajektorie-Daten: Beschreiben Bewegungen der Fahrzeuge (werden bereits extrahiert)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8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Anwendung</a:t>
            </a:r>
            <a:r>
              <a:rPr lang="de-DE" baseline="0" dirty="0"/>
              <a:t> zur Auswertung von Videoaufnahmen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Arbeit geht über rel. Work hinaus 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732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3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Clustering-Ansatz</a:t>
            </a:r>
            <a:r>
              <a:rPr lang="de-DE" baseline="0" dirty="0"/>
              <a:t> muss sorgfältig gewählt werden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6681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Unterschiedliche</a:t>
            </a:r>
            <a:r>
              <a:rPr lang="de-DE" baseline="0" dirty="0"/>
              <a:t> Verfahren zur Identifikation der unterschiedlichen Muster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791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Selektion: Welche</a:t>
            </a:r>
            <a:r>
              <a:rPr lang="de-DE" baseline="0" dirty="0"/>
              <a:t> Eigenschaften der Daten werden untersucht?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Transformation: Wie werden diese dargestellt?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PrePro</a:t>
            </a:r>
            <a:r>
              <a:rPr lang="de-DE" baseline="0" dirty="0"/>
              <a:t>: Entfernung von Ausreißern / Defekten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Distanzmessung: Bestimmung der Ähnlichkeit von Objekten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Clustering: Eigentliche Gruppierung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092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Unterschied: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DM</a:t>
            </a:r>
            <a:r>
              <a:rPr lang="de-DE" baseline="0" dirty="0"/>
              <a:t> für Punktmenge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DM für Trajektorien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DM bei Facebook zur Identifikation von Personen mit ähnlichen Interessen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856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9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95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61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78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30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2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2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92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8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97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72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772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65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91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355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429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5449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87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623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3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412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87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5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5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7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29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9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1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0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7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4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97000"/>
            <a:ext cx="10058400" cy="46863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80" y="6459785"/>
            <a:ext cx="7411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1811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0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mec-view.de/" TargetMode="Externa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1930400"/>
            <a:ext cx="10058400" cy="2394712"/>
          </a:xfrm>
        </p:spPr>
        <p:txBody>
          <a:bodyPr>
            <a:normAutofit/>
          </a:bodyPr>
          <a:lstStyle/>
          <a:p>
            <a:r>
              <a:rPr lang="de-DE" sz="4400" dirty="0"/>
              <a:t>Clustering und dessen Einsatz bei einer automatischen Fahrspurerkennung</a:t>
            </a:r>
            <a:br>
              <a:rPr lang="de-DE" sz="4400" dirty="0"/>
            </a:br>
            <a:endParaRPr lang="de-DE" sz="4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97280" y="4569920"/>
            <a:ext cx="10058400" cy="1143000"/>
          </a:xfrm>
        </p:spPr>
        <p:txBody>
          <a:bodyPr>
            <a:normAutofit fontScale="85000" lnSpcReduction="20000"/>
          </a:bodyPr>
          <a:lstStyle/>
          <a:p>
            <a:r>
              <a:rPr lang="de-DE" cap="none" dirty="0"/>
              <a:t>STEFFEN SCHMID, WS 18/19</a:t>
            </a:r>
          </a:p>
          <a:p>
            <a:r>
              <a:rPr lang="de-DE" cap="none" dirty="0"/>
              <a:t>IT-DESIGNERS GMBH</a:t>
            </a:r>
          </a:p>
          <a:p>
            <a:r>
              <a:rPr lang="de-DE" cap="none" dirty="0"/>
              <a:t>HOCHSCHULE FURTWANGEN – FAKULTÄT INFORMATIK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360" y="561752"/>
            <a:ext cx="2433320" cy="8978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39946"/>
            <a:ext cx="1887220" cy="9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24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Distanzmaße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Distanzmaß hat maßgeblichen Einfluss auf Ergebnis der Clusteranalyse</a:t>
            </a:r>
          </a:p>
          <a:p>
            <a:r>
              <a:rPr lang="de-DE" dirty="0"/>
              <a:t>Wahl abhängig von zu untersuchende Daten und Zielen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2606039" y="2110014"/>
            <a:ext cx="7040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Ein Distanz- oder Ähnlichkeitsmaß definiert zahlenmäßig</a:t>
            </a:r>
          </a:p>
          <a:p>
            <a:pPr algn="ctr"/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wie „ähnlich” beziehungsweise „unähnlich” sich zwei Objekte sind.</a:t>
            </a:r>
          </a:p>
        </p:txBody>
      </p:sp>
    </p:spTree>
    <p:extLst>
      <p:ext uri="{BB962C8B-B14F-4D97-AF65-F5344CB8AC3E}">
        <p14:creationId xmlns:p14="http://schemas.microsoft.com/office/powerpoint/2010/main" val="195469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Herausforderungen</a:t>
            </a:r>
          </a:p>
          <a:p>
            <a:pPr marL="0" indent="0">
              <a:buNone/>
            </a:pPr>
            <a:endParaRPr lang="de-DE" b="1" u="sng" dirty="0"/>
          </a:p>
          <a:p>
            <a:r>
              <a:rPr lang="de-DE" dirty="0"/>
              <a:t>Angemessene Datenvorbereitung und Vorverarbeitung</a:t>
            </a:r>
          </a:p>
          <a:p>
            <a:r>
              <a:rPr lang="de-DE" dirty="0"/>
              <a:t>Wahl eines passenden Cluster-Algorithmus</a:t>
            </a:r>
          </a:p>
          <a:p>
            <a:r>
              <a:rPr lang="de-DE" dirty="0"/>
              <a:t>Wahl eines passenden Distanzmaßes</a:t>
            </a:r>
          </a:p>
          <a:p>
            <a:r>
              <a:rPr lang="de-DE" dirty="0"/>
              <a:t>Optimale Parametrisierung</a:t>
            </a:r>
          </a:p>
          <a:p>
            <a:r>
              <a:rPr lang="de-DE" dirty="0"/>
              <a:t>Interpretation und Validierung der Ergebnisse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8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3. Realisierung der Fahrspurerkennung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878" y="1564989"/>
            <a:ext cx="8029199" cy="342001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4140388" y="5353486"/>
            <a:ext cx="397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3.1: Basisablauf der Spurerkennung</a:t>
            </a:r>
          </a:p>
        </p:txBody>
      </p:sp>
    </p:spTree>
    <p:extLst>
      <p:ext uri="{BB962C8B-B14F-4D97-AF65-F5344CB8AC3E}">
        <p14:creationId xmlns:p14="http://schemas.microsoft.com/office/powerpoint/2010/main" val="62092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Vorverarbeitung der Trajektoriedaten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5" y="1543179"/>
            <a:ext cx="5216664" cy="417830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1" y="1524261"/>
            <a:ext cx="5216664" cy="4216139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44766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968154" y="5893266"/>
            <a:ext cx="431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3.2: Vorverarbeitung Trajektoriedaten</a:t>
            </a:r>
          </a:p>
        </p:txBody>
      </p:sp>
    </p:spTree>
    <p:extLst>
      <p:ext uri="{BB962C8B-B14F-4D97-AF65-F5344CB8AC3E}">
        <p14:creationId xmlns:p14="http://schemas.microsoft.com/office/powerpoint/2010/main" val="206387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Clusteranalyse der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Ziel: Identifikation von Spur-Clustern in Trajektoriedaten</a:t>
            </a:r>
          </a:p>
          <a:p>
            <a:r>
              <a:rPr lang="de-DE" dirty="0"/>
              <a:t>Gewählter Ansatz: DBSCAN Clusteralgorithmus und LCSS Distanzmaß</a:t>
            </a:r>
          </a:p>
          <a:p>
            <a:r>
              <a:rPr lang="de-DE" dirty="0"/>
              <a:t>Vorteile des Ansatzes:</a:t>
            </a:r>
          </a:p>
          <a:p>
            <a:pPr lvl="1"/>
            <a:r>
              <a:rPr lang="de-DE" dirty="0"/>
              <a:t>Automatische Bestimmung der Clusteranzahl</a:t>
            </a:r>
          </a:p>
          <a:p>
            <a:pPr lvl="1"/>
            <a:r>
              <a:rPr lang="de-DE" dirty="0"/>
              <a:t>Umgang mit Ausreißern</a:t>
            </a:r>
          </a:p>
          <a:p>
            <a:pPr lvl="1"/>
            <a:r>
              <a:rPr lang="de-DE" dirty="0"/>
              <a:t>Vergleichsweise geringe, intuitive Parametrisierung</a:t>
            </a:r>
          </a:p>
          <a:p>
            <a:pPr lvl="1"/>
            <a:r>
              <a:rPr lang="de-DE" dirty="0"/>
              <a:t>Gute Performance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12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Clusteranalyse der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399258"/>
            <a:ext cx="473400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145954" y="5613400"/>
            <a:ext cx="396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3.3: Clusteranalyse der Trajektorien</a:t>
            </a:r>
          </a:p>
        </p:txBody>
      </p:sp>
    </p:spTree>
    <p:extLst>
      <p:ext uri="{BB962C8B-B14F-4D97-AF65-F5344CB8AC3E}">
        <p14:creationId xmlns:p14="http://schemas.microsoft.com/office/powerpoint/2010/main" val="104357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Spur-Geometrien werden aus Trajektorie-Clustern abgeleitet</a:t>
            </a:r>
          </a:p>
          <a:p>
            <a:r>
              <a:rPr lang="de-DE" dirty="0"/>
              <a:t>Aufbau Spur-Geometrie:</a:t>
            </a:r>
          </a:p>
          <a:p>
            <a:pPr lvl="1"/>
            <a:r>
              <a:rPr lang="de-DE" dirty="0"/>
              <a:t>Mittellinie</a:t>
            </a:r>
          </a:p>
          <a:p>
            <a:pPr lvl="1"/>
            <a:r>
              <a:rPr lang="de-DE" dirty="0"/>
              <a:t>Zwei Hüll-Linien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90" y="3498873"/>
            <a:ext cx="6948579" cy="157922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452482" y="5078095"/>
            <a:ext cx="334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3.4: Aufbau Spur-Geometrie</a:t>
            </a:r>
          </a:p>
        </p:txBody>
      </p:sp>
    </p:spTree>
    <p:extLst>
      <p:ext uri="{BB962C8B-B14F-4D97-AF65-F5344CB8AC3E}">
        <p14:creationId xmlns:p14="http://schemas.microsoft.com/office/powerpoint/2010/main" val="24844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37" y="1806151"/>
            <a:ext cx="4370486" cy="3517200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752770" y="3380678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13787" y="5523124"/>
            <a:ext cx="42253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3.5: Bestimmung der Spur-Mittellinien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04130"/>
            <a:ext cx="4370400" cy="3520589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7280" y="1307949"/>
            <a:ext cx="343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Spur-Mittellinien</a:t>
            </a:r>
          </a:p>
        </p:txBody>
      </p:sp>
    </p:spTree>
    <p:extLst>
      <p:ext uri="{BB962C8B-B14F-4D97-AF65-F5344CB8AC3E}">
        <p14:creationId xmlns:p14="http://schemas.microsoft.com/office/powerpoint/2010/main" val="194721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248737" y="5522982"/>
            <a:ext cx="37554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3.6: Bestimmung der Spur-Hüllen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813905"/>
            <a:ext cx="4370486" cy="35172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5071" y="1307642"/>
            <a:ext cx="284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Spurhüllen</a:t>
            </a:r>
          </a:p>
        </p:txBody>
      </p:sp>
    </p:spTree>
    <p:extLst>
      <p:ext uri="{BB962C8B-B14F-4D97-AF65-F5344CB8AC3E}">
        <p14:creationId xmlns:p14="http://schemas.microsoft.com/office/powerpoint/2010/main" val="597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03517"/>
            <a:ext cx="4366801" cy="35176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Partitionierung der Spuren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3848687" y="5522982"/>
            <a:ext cx="45555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3.7: Partitionierung der Spur-Geometrien</a:t>
            </a:r>
          </a:p>
        </p:txBody>
      </p:sp>
    </p:spTree>
    <p:extLst>
      <p:ext uri="{BB962C8B-B14F-4D97-AF65-F5344CB8AC3E}">
        <p14:creationId xmlns:p14="http://schemas.microsoft.com/office/powerpoint/2010/main" val="12785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Hintergrund und Ziele der Masterarbeit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Grundlagen Clusteranalyse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Realisierung der Fahrspurerkennung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Ergebnisse der Fahrspurerkennung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Fazit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18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97" y="1346200"/>
            <a:ext cx="770791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4.1: Fahrspuren Datensatz </a:t>
            </a:r>
            <a:r>
              <a:rPr lang="de-DE" i="1" dirty="0"/>
              <a:t>Neckartor</a:t>
            </a:r>
          </a:p>
        </p:txBody>
      </p:sp>
    </p:spTree>
    <p:extLst>
      <p:ext uri="{BB962C8B-B14F-4D97-AF65-F5344CB8AC3E}">
        <p14:creationId xmlns:p14="http://schemas.microsoft.com/office/powerpoint/2010/main" val="35732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346200"/>
            <a:ext cx="7911606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4.2: Fahrspuren Datensatz </a:t>
            </a:r>
            <a:r>
              <a:rPr lang="de-DE" i="1" dirty="0"/>
              <a:t>Entennest</a:t>
            </a:r>
          </a:p>
        </p:txBody>
      </p:sp>
    </p:spTree>
    <p:extLst>
      <p:ext uri="{BB962C8B-B14F-4D97-AF65-F5344CB8AC3E}">
        <p14:creationId xmlns:p14="http://schemas.microsoft.com/office/powerpoint/2010/main" val="186156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512169"/>
            <a:ext cx="7911606" cy="414876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4.3: Fahrspuren Datensatz </a:t>
            </a:r>
            <a:r>
              <a:rPr lang="de-DE" i="1" dirty="0"/>
              <a:t>Düsseldorf</a:t>
            </a:r>
          </a:p>
        </p:txBody>
      </p:sp>
    </p:spTree>
    <p:extLst>
      <p:ext uri="{BB962C8B-B14F-4D97-AF65-F5344CB8AC3E}">
        <p14:creationId xmlns:p14="http://schemas.microsoft.com/office/powerpoint/2010/main" val="146122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47" y="1346200"/>
            <a:ext cx="7747018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4.4: Fahrspuren Datensatz </a:t>
            </a:r>
            <a:r>
              <a:rPr lang="de-DE" i="1" dirty="0"/>
              <a:t>Heilbronner-Straße</a:t>
            </a:r>
          </a:p>
        </p:txBody>
      </p:sp>
    </p:spTree>
    <p:extLst>
      <p:ext uri="{BB962C8B-B14F-4D97-AF65-F5344CB8AC3E}">
        <p14:creationId xmlns:p14="http://schemas.microsoft.com/office/powerpoint/2010/main" val="257917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77" y="1346200"/>
            <a:ext cx="787875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4.5: Fahrspuren Datensatz </a:t>
            </a:r>
            <a:r>
              <a:rPr lang="de-DE" i="1" dirty="0"/>
              <a:t>Steinheim</a:t>
            </a:r>
          </a:p>
        </p:txBody>
      </p:sp>
    </p:spTree>
    <p:extLst>
      <p:ext uri="{BB962C8B-B14F-4D97-AF65-F5344CB8AC3E}">
        <p14:creationId xmlns:p14="http://schemas.microsoft.com/office/powerpoint/2010/main" val="1850524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Clusteranalysen können in den unterschiedlichsten Anwendungsgebieten eingesetzt werden</a:t>
            </a:r>
          </a:p>
          <a:p>
            <a:r>
              <a:rPr lang="de-DE" dirty="0"/>
              <a:t>Qualität der Clustering-Ergebnisse hängt von vielen Faktoren ab</a:t>
            </a:r>
          </a:p>
          <a:p>
            <a:r>
              <a:rPr lang="de-DE" dirty="0"/>
              <a:t>Qualität der Spurerkennung auch maßgeblich abhängig von Clusteranalyse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2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dirty="0"/>
              <a:t>Fragen</a:t>
            </a: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3142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und Referenzen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[1]:	</a:t>
            </a:r>
            <a:r>
              <a:rPr lang="en-US" dirty="0"/>
              <a:t>JAIN, Anil K. Data clustering: 50 years beyond K-means. </a:t>
            </a:r>
            <a:r>
              <a:rPr lang="en-US" i="1" dirty="0"/>
              <a:t>Pattern recognition letters</a:t>
            </a:r>
            <a:r>
              <a:rPr lang="en-US" dirty="0"/>
              <a:t>, 2010, 	31. Jg., </a:t>
            </a:r>
            <a:r>
              <a:rPr lang="en-US" dirty="0" err="1"/>
              <a:t>Nr</a:t>
            </a:r>
            <a:r>
              <a:rPr lang="en-US" dirty="0"/>
              <a:t>. 8, S. 651-666.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  <a:p>
            <a:r>
              <a:rPr lang="de-DE" dirty="0"/>
              <a:t>MEC-View Projektwebseite: </a:t>
            </a:r>
            <a:r>
              <a:rPr lang="de-DE" dirty="0">
                <a:hlinkClick r:id="rId2"/>
              </a:rPr>
              <a:t>http://mec-view.de/</a:t>
            </a:r>
            <a:endParaRPr lang="en-US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20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3052493" y="5432311"/>
            <a:ext cx="51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1.2: Identifikation von Spur-Clustern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2" y="3260615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8" y="2063619"/>
            <a:ext cx="5343421" cy="2790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85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u="sng" dirty="0"/>
              <a:t>Hintergrund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Masterthesis im Rahmen des MEC-View Teilprojektes </a:t>
            </a:r>
            <a:r>
              <a:rPr lang="de-DE" i="1" dirty="0"/>
              <a:t>„Luftbeobachtung“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Ziele des Projektes: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Auswertung von Luftaufnahmen des Straßenverkehrs (Fahrzeugpositionen, Geschwindigkeiten etc.)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Analyse des Fahrverhaltens der Verkehrsteilnehmer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Erstellung von Verkehrssimulationen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u="sng" dirty="0"/>
              <a:t>Motivation und Ziele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Automatische Erkennung von Fahrspuren in Luftaufnahmen</a:t>
            </a:r>
          </a:p>
          <a:p>
            <a:pPr>
              <a:lnSpc>
                <a:spcPct val="100000"/>
              </a:lnSpc>
            </a:pPr>
            <a:r>
              <a:rPr lang="de-DE" dirty="0"/>
              <a:t>Kenntnis der Fahrspuren ermöglicht genauere Untersuchung der Fahrverhalten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Verzicht auf visuell gestützte Verfahren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Erkennung der Spuren anhand von Trajektoriedaten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Integration der Spurerkennung in die MEC-View </a:t>
            </a:r>
            <a:r>
              <a:rPr lang="de-DE" i="1" dirty="0"/>
              <a:t>„</a:t>
            </a:r>
            <a:r>
              <a:rPr lang="de-DE" i="1" dirty="0" err="1"/>
              <a:t>Vehicle-Tracker</a:t>
            </a:r>
            <a:r>
              <a:rPr lang="de-DE" i="1" dirty="0"/>
              <a:t>“</a:t>
            </a:r>
            <a:r>
              <a:rPr lang="de-DE" dirty="0"/>
              <a:t> Anwendung 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Erkennung von Fahrspuren in unterschiedlichen </a:t>
            </a:r>
            <a:r>
              <a:rPr lang="de-DE" dirty="0" err="1"/>
              <a:t>Straßentopologien</a:t>
            </a:r>
            <a:endParaRPr lang="de-DE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Landstraßen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Autobahnen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Kreuzungen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Kreisverkehre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etc.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9" y="1747055"/>
            <a:ext cx="6079835" cy="3396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3052493" y="5432311"/>
            <a:ext cx="51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1.1: Fahrspurdefinition mittels Trajektoriedaten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1" y="3260614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83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397001"/>
            <a:ext cx="10058400" cy="497114"/>
          </a:xfrm>
        </p:spPr>
        <p:txBody>
          <a:bodyPr/>
          <a:lstStyle/>
          <a:p>
            <a:r>
              <a:rPr lang="de-DE" dirty="0"/>
              <a:t>Methodik aus dem Gebiet Data-Mining /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606039" y="1976979"/>
            <a:ext cx="7040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Gruppierung von Datenobjekten aufgrund ihrer Eigenschaften und Beziehungen, sodass sich die Objekte in einer Gruppe möglichst stark ähneln und sich von Objekten anderer Gruppen möglichst stark unterscheiden.</a:t>
            </a: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1097280" y="3487784"/>
            <a:ext cx="10058400" cy="23643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Ziele:</a:t>
            </a:r>
          </a:p>
          <a:p>
            <a:pPr lvl="1"/>
            <a:r>
              <a:rPr lang="de-DE" dirty="0"/>
              <a:t>Datenverständnis</a:t>
            </a:r>
          </a:p>
          <a:p>
            <a:pPr lvl="1"/>
            <a:r>
              <a:rPr lang="de-DE" dirty="0"/>
              <a:t>Identifikation von „Mustern“ in Daten</a:t>
            </a:r>
          </a:p>
          <a:p>
            <a:pPr lvl="1"/>
            <a:r>
              <a:rPr lang="de-DE" dirty="0"/>
              <a:t>Weiterverarbeitung der einzelnen Cluster</a:t>
            </a:r>
          </a:p>
          <a:p>
            <a:r>
              <a:rPr lang="de-DE" dirty="0"/>
              <a:t>Einsetzbar in unterschiedlichsten Anwendungsgebieten</a:t>
            </a:r>
          </a:p>
          <a:p>
            <a:r>
              <a:rPr lang="de-DE" dirty="0"/>
              <a:t>Große Vielfalt an Clustering-Verfahren existiert</a:t>
            </a:r>
          </a:p>
        </p:txBody>
      </p:sp>
    </p:spTree>
    <p:extLst>
      <p:ext uri="{BB962C8B-B14F-4D97-AF65-F5344CB8AC3E}">
        <p14:creationId xmlns:p14="http://schemas.microsoft.com/office/powerpoint/2010/main" val="1813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7"/>
          <a:stretch/>
        </p:blipFill>
        <p:spPr>
          <a:xfrm>
            <a:off x="1358220" y="1885995"/>
            <a:ext cx="3981497" cy="3587342"/>
          </a:xfr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4"/>
          <a:stretch/>
        </p:blipFill>
        <p:spPr>
          <a:xfrm>
            <a:off x="6844937" y="1902238"/>
            <a:ext cx="3913333" cy="3554856"/>
          </a:xfrm>
          <a:prstGeom prst="rect">
            <a:avLst/>
          </a:prstGeom>
        </p:spPr>
      </p:pic>
      <p:sp>
        <p:nvSpPr>
          <p:cNvPr id="12" name="Pfeil nach rechts 11"/>
          <p:cNvSpPr/>
          <p:nvPr/>
        </p:nvSpPr>
        <p:spPr>
          <a:xfrm>
            <a:off x="5765938" y="3495003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4168157" y="5773773"/>
            <a:ext cx="423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2.1: Beispiel Cluster-Identifikation [1]</a:t>
            </a:r>
          </a:p>
        </p:txBody>
      </p:sp>
    </p:spTree>
    <p:extLst>
      <p:ext uri="{BB962C8B-B14F-4D97-AF65-F5344CB8AC3E}">
        <p14:creationId xmlns:p14="http://schemas.microsoft.com/office/powerpoint/2010/main" val="7945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397000"/>
            <a:ext cx="10058400" cy="484051"/>
          </a:xfrm>
        </p:spPr>
        <p:txBody>
          <a:bodyPr/>
          <a:lstStyle/>
          <a:p>
            <a:pPr marL="0" indent="0">
              <a:buNone/>
            </a:pPr>
            <a:r>
              <a:rPr lang="de-DE" b="1" u="sng" dirty="0"/>
              <a:t>Ablauf einer Clusteranalyse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1154600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Feature Selektion</a:t>
            </a:r>
          </a:p>
        </p:txBody>
      </p:sp>
      <p:sp>
        <p:nvSpPr>
          <p:cNvPr id="9" name="Rechteck 8"/>
          <p:cNvSpPr/>
          <p:nvPr/>
        </p:nvSpPr>
        <p:spPr>
          <a:xfrm>
            <a:off x="3181523" y="3078581"/>
            <a:ext cx="1566000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rIns="72000" rtlCol="0" anchor="ctr"/>
          <a:lstStyle/>
          <a:p>
            <a:pPr algn="ctr"/>
            <a:r>
              <a:rPr lang="de-DE" dirty="0"/>
              <a:t>Feature Transformation</a:t>
            </a:r>
          </a:p>
        </p:txBody>
      </p:sp>
      <p:sp>
        <p:nvSpPr>
          <p:cNvPr id="10" name="Rechteck 9"/>
          <p:cNvSpPr/>
          <p:nvPr/>
        </p:nvSpPr>
        <p:spPr>
          <a:xfrm>
            <a:off x="5208444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7235366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Distanz-messung</a:t>
            </a:r>
          </a:p>
        </p:txBody>
      </p:sp>
      <p:sp>
        <p:nvSpPr>
          <p:cNvPr id="16" name="Rechteck 15"/>
          <p:cNvSpPr/>
          <p:nvPr/>
        </p:nvSpPr>
        <p:spPr>
          <a:xfrm>
            <a:off x="9262288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Clustering</a:t>
            </a:r>
          </a:p>
        </p:txBody>
      </p:sp>
      <p:cxnSp>
        <p:nvCxnSpPr>
          <p:cNvPr id="18" name="Gerade Verbindung mit Pfeil 17"/>
          <p:cNvCxnSpPr>
            <a:stCxn id="7" idx="3"/>
          </p:cNvCxnSpPr>
          <p:nvPr/>
        </p:nvCxnSpPr>
        <p:spPr>
          <a:xfrm>
            <a:off x="2722143" y="3470467"/>
            <a:ext cx="459379" cy="44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9" idx="3"/>
            <a:endCxn id="10" idx="1"/>
          </p:cNvCxnSpPr>
          <p:nvPr/>
        </p:nvCxnSpPr>
        <p:spPr>
          <a:xfrm>
            <a:off x="4747523" y="3470467"/>
            <a:ext cx="4609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endCxn id="11" idx="1"/>
          </p:cNvCxnSpPr>
          <p:nvPr/>
        </p:nvCxnSpPr>
        <p:spPr>
          <a:xfrm>
            <a:off x="6775987" y="3470467"/>
            <a:ext cx="459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1" idx="3"/>
            <a:endCxn id="16" idx="1"/>
          </p:cNvCxnSpPr>
          <p:nvPr/>
        </p:nvCxnSpPr>
        <p:spPr>
          <a:xfrm>
            <a:off x="8802909" y="3470467"/>
            <a:ext cx="459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16" idx="3"/>
          </p:cNvCxnSpPr>
          <p:nvPr/>
        </p:nvCxnSpPr>
        <p:spPr>
          <a:xfrm>
            <a:off x="10829831" y="3470467"/>
            <a:ext cx="10181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endCxn id="7" idx="1"/>
          </p:cNvCxnSpPr>
          <p:nvPr/>
        </p:nvCxnSpPr>
        <p:spPr>
          <a:xfrm>
            <a:off x="169817" y="3470467"/>
            <a:ext cx="9847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winkelte Verbindung 45"/>
          <p:cNvCxnSpPr>
            <a:stCxn id="16" idx="2"/>
            <a:endCxn id="7" idx="2"/>
          </p:cNvCxnSpPr>
          <p:nvPr/>
        </p:nvCxnSpPr>
        <p:spPr>
          <a:xfrm rot="5400000">
            <a:off x="5992216" y="-191491"/>
            <a:ext cx="12700" cy="8107688"/>
          </a:xfrm>
          <a:prstGeom prst="bentConnector3">
            <a:avLst>
              <a:gd name="adj1" fmla="val 622285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>
            <a:endCxn id="10" idx="2"/>
          </p:cNvCxnSpPr>
          <p:nvPr/>
        </p:nvCxnSpPr>
        <p:spPr>
          <a:xfrm flipH="1" flipV="1">
            <a:off x="5992216" y="3862353"/>
            <a:ext cx="6350" cy="7837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1" idx="2"/>
          </p:cNvCxnSpPr>
          <p:nvPr/>
        </p:nvCxnSpPr>
        <p:spPr>
          <a:xfrm flipV="1">
            <a:off x="8019137" y="3862353"/>
            <a:ext cx="1" cy="777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/>
          <p:cNvSpPr txBox="1"/>
          <p:nvPr/>
        </p:nvSpPr>
        <p:spPr>
          <a:xfrm>
            <a:off x="136420" y="2755415"/>
            <a:ext cx="836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Roh-Daten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10938523" y="3032414"/>
            <a:ext cx="83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Cluster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5417268" y="4780461"/>
            <a:ext cx="11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Feedback</a:t>
            </a:r>
          </a:p>
        </p:txBody>
      </p:sp>
      <p:cxnSp>
        <p:nvCxnSpPr>
          <p:cNvPr id="65" name="Gerade Verbindung mit Pfeil 64"/>
          <p:cNvCxnSpPr>
            <a:endCxn id="9" idx="2"/>
          </p:cNvCxnSpPr>
          <p:nvPr/>
        </p:nvCxnSpPr>
        <p:spPr>
          <a:xfrm flipH="1" flipV="1">
            <a:off x="3964523" y="3862353"/>
            <a:ext cx="6586" cy="777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/>
          <p:cNvSpPr txBox="1"/>
          <p:nvPr/>
        </p:nvSpPr>
        <p:spPr>
          <a:xfrm>
            <a:off x="4187625" y="5586786"/>
            <a:ext cx="362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2.2: Ablauf einer Clusteranalyse</a:t>
            </a:r>
          </a:p>
        </p:txBody>
      </p:sp>
    </p:spTree>
    <p:extLst>
      <p:ext uri="{BB962C8B-B14F-4D97-AF65-F5344CB8AC3E}">
        <p14:creationId xmlns:p14="http://schemas.microsoft.com/office/powerpoint/2010/main" val="227953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6" grpId="0" animBg="1"/>
      <p:bldP spid="55" grpId="0"/>
      <p:bldP spid="56" grpId="0"/>
      <p:bldP spid="57" grpId="0"/>
      <p:bldP spid="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Übersicht Clustering-Ansätze</a:t>
            </a:r>
          </a:p>
          <a:p>
            <a:pPr marL="0" indent="0">
              <a:buNone/>
            </a:pPr>
            <a:endParaRPr lang="de-DE" b="1" u="sng" dirty="0"/>
          </a:p>
          <a:p>
            <a:r>
              <a:rPr lang="de-DE" dirty="0"/>
              <a:t>Vernetzungs-Modelle</a:t>
            </a:r>
          </a:p>
          <a:p>
            <a:pPr lvl="1"/>
            <a:r>
              <a:rPr lang="de-DE" dirty="0"/>
              <a:t>Clusterbildung anhand von Distanz zwischen Objekten </a:t>
            </a:r>
            <a:r>
              <a:rPr lang="de-DE" i="1" dirty="0"/>
              <a:t>(z.B. </a:t>
            </a:r>
            <a:r>
              <a:rPr lang="de-DE" i="1" dirty="0" err="1"/>
              <a:t>Agglomeratives</a:t>
            </a:r>
            <a:r>
              <a:rPr lang="de-DE" i="1" dirty="0"/>
              <a:t> Clustering)</a:t>
            </a:r>
          </a:p>
          <a:p>
            <a:r>
              <a:rPr lang="de-DE" dirty="0"/>
              <a:t>Prototypen-Modelle</a:t>
            </a:r>
          </a:p>
          <a:p>
            <a:pPr lvl="1"/>
            <a:r>
              <a:rPr lang="de-DE" dirty="0"/>
              <a:t>Clusterbildung anhand von Distanz von Objekten zu Prototypen </a:t>
            </a:r>
            <a:r>
              <a:rPr lang="de-DE" i="1" dirty="0"/>
              <a:t>(z.B. k-</a:t>
            </a:r>
            <a:r>
              <a:rPr lang="de-DE" i="1" dirty="0" err="1"/>
              <a:t>Means</a:t>
            </a:r>
            <a:r>
              <a:rPr lang="de-DE" i="1" dirty="0"/>
              <a:t> Clustering)</a:t>
            </a:r>
          </a:p>
          <a:p>
            <a:r>
              <a:rPr lang="de-DE" dirty="0"/>
              <a:t>Distributions-Modelle</a:t>
            </a:r>
          </a:p>
          <a:p>
            <a:pPr lvl="1"/>
            <a:r>
              <a:rPr lang="de-DE" dirty="0"/>
              <a:t>Clusterbildung anhand statistischer Zugehörigkeit zu Wahrscheinlichkeitsverteilung </a:t>
            </a:r>
            <a:r>
              <a:rPr lang="de-DE" i="1" dirty="0"/>
              <a:t>(z.B. EM Clustering)</a:t>
            </a:r>
          </a:p>
          <a:p>
            <a:r>
              <a:rPr lang="de-DE" dirty="0"/>
              <a:t>Dichte-Modelle</a:t>
            </a:r>
          </a:p>
          <a:p>
            <a:pPr lvl="1"/>
            <a:r>
              <a:rPr lang="de-DE" dirty="0"/>
              <a:t>Clusterbildung anhand von Regionen hoher Objektdichte </a:t>
            </a:r>
            <a:r>
              <a:rPr lang="de-DE" i="1" dirty="0"/>
              <a:t>(z.B. DBSCAN Clustering)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1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1160</Words>
  <Application>Microsoft Office PowerPoint</Application>
  <PresentationFormat>Breitbild</PresentationFormat>
  <Paragraphs>245</Paragraphs>
  <Slides>28</Slides>
  <Notes>19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Wingdings 2</vt:lpstr>
      <vt:lpstr>HDOfficeLightV0</vt:lpstr>
      <vt:lpstr>1_HDOfficeLightV0</vt:lpstr>
      <vt:lpstr>Rückblick</vt:lpstr>
      <vt:lpstr>Clustering und dessen Einsatz bei einer automatischen Fahrspurerkennung </vt:lpstr>
      <vt:lpstr>Gliederung</vt:lpstr>
      <vt:lpstr>1. Hintergrund und Ziele der Arbeit</vt:lpstr>
      <vt:lpstr>1. Hintergrund und Ziele der Arbeit</vt:lpstr>
      <vt:lpstr>1. Hintergrund und Ziele der Arbeit</vt:lpstr>
      <vt:lpstr>2. Grundlagen Clusteranalyse</vt:lpstr>
      <vt:lpstr>2. Grundlagen Clusteranalyse</vt:lpstr>
      <vt:lpstr>2. Grundlagen Clusteranalyse</vt:lpstr>
      <vt:lpstr>2. Grundlagen Clusteranalyse</vt:lpstr>
      <vt:lpstr>2. Grundlagen Clusteranalyse</vt:lpstr>
      <vt:lpstr>2. Grundlagen Clusteranalyse</vt:lpstr>
      <vt:lpstr>3. Realisierung der Fahrspurerkennung</vt:lpstr>
      <vt:lpstr>3.1 Vorverarbeitung der Trajektoriedaten</vt:lpstr>
      <vt:lpstr>3.2 Clusteranalyse der Trajektorien</vt:lpstr>
      <vt:lpstr>3.2 Clusteranalyse der Trajektorien</vt:lpstr>
      <vt:lpstr>3.3 Bestimmung der Spur-Geometrien</vt:lpstr>
      <vt:lpstr>3.3 Bestimmung der Spur-Geometrien</vt:lpstr>
      <vt:lpstr>3.3 Bestimmung der Spur-Geometrien</vt:lpstr>
      <vt:lpstr>3.4 Partitionierung der Spuren</vt:lpstr>
      <vt:lpstr>4. Ergebnisse der Fahrspurerkennung</vt:lpstr>
      <vt:lpstr>4. Ergebnisse der Fahrspurerkennung</vt:lpstr>
      <vt:lpstr>4. Ergebnisse der Fahrspurerkennung</vt:lpstr>
      <vt:lpstr>4. Ergebnisse der Fahrspurerkennung</vt:lpstr>
      <vt:lpstr>4. Ergebnisse der Fahrspurerkennung</vt:lpstr>
      <vt:lpstr>5. Fazit</vt:lpstr>
      <vt:lpstr>Fragen</vt:lpstr>
      <vt:lpstr>Quellen und Referenzen</vt:lpstr>
      <vt:lpstr>1. Hintergrund und Ziele der Arbeit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Masterarbeit –   Fahrspurerkennung in Luftaufnahmen mittels Fahrzeugtrajektorien</dc:title>
  <dc:creator>Steffen Schmid</dc:creator>
  <cp:lastModifiedBy>Steffen Schmid</cp:lastModifiedBy>
  <cp:revision>138</cp:revision>
  <dcterms:created xsi:type="dcterms:W3CDTF">2019-01-02T07:27:27Z</dcterms:created>
  <dcterms:modified xsi:type="dcterms:W3CDTF">2019-01-20T08:57:55Z</dcterms:modified>
</cp:coreProperties>
</file>